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256" r:id="rId2"/>
    <p:sldId id="257" r:id="rId3"/>
    <p:sldId id="261" r:id="rId4"/>
    <p:sldId id="267" r:id="rId5"/>
    <p:sldId id="265" r:id="rId6"/>
    <p:sldId id="264" r:id="rId7"/>
    <p:sldId id="259" r:id="rId8"/>
    <p:sldId id="260" r:id="rId9"/>
    <p:sldId id="275" r:id="rId10"/>
    <p:sldId id="269" r:id="rId11"/>
    <p:sldId id="279" r:id="rId12"/>
    <p:sldId id="280" r:id="rId13"/>
    <p:sldId id="281" r:id="rId14"/>
    <p:sldId id="282" r:id="rId15"/>
    <p:sldId id="284" r:id="rId16"/>
    <p:sldId id="283" r:id="rId17"/>
    <p:sldId id="268" r:id="rId18"/>
    <p:sldId id="270" r:id="rId19"/>
    <p:sldId id="263" r:id="rId20"/>
    <p:sldId id="273" r:id="rId21"/>
    <p:sldId id="262" r:id="rId22"/>
    <p:sldId id="277" r:id="rId23"/>
    <p:sldId id="274" r:id="rId24"/>
    <p:sldId id="276" r:id="rId25"/>
    <p:sldId id="278" r:id="rId26"/>
    <p:sldId id="272" r:id="rId27"/>
    <p:sldId id="271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529"/>
    <p:restoredTop sz="94643"/>
  </p:normalViewPr>
  <p:slideViewPr>
    <p:cSldViewPr snapToGrid="0" snapToObjects="1">
      <p:cViewPr varScale="1">
        <p:scale>
          <a:sx n="90" d="100"/>
          <a:sy n="90" d="100"/>
        </p:scale>
        <p:origin x="59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tiff>
</file>

<file path=ppt/media/image2.tiff>
</file>

<file path=ppt/media/image3.tiff>
</file>

<file path=ppt/media/image4.png>
</file>

<file path=ppt/media/image5.png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CEC1DA-A16E-5C49-BD4C-BBE84BF8C13C}" type="datetimeFigureOut">
              <a:rPr lang="en-US" smtClean="0"/>
              <a:t>4/28/16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9C33FB-3D3C-AA42-A1C6-55B3A67580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0583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9C33FB-3D3C-AA42-A1C6-55B3A675804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3904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Lots of moving</a:t>
            </a:r>
            <a:r>
              <a:rPr lang="en-US" baseline="0" dirty="0" smtClean="0"/>
              <a:t> pieces with many interdependencies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9C33FB-3D3C-AA42-A1C6-55B3A675804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4161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50,000</a:t>
            </a:r>
            <a:r>
              <a:rPr lang="en-US" baseline="0" dirty="0" smtClean="0"/>
              <a:t> foot view – Many ORM Mapping classes and domain logic to make state changes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9C33FB-3D3C-AA42-A1C6-55B3A675804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1086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Only takes a small error</a:t>
            </a:r>
            <a:r>
              <a:rPr lang="en-US" baseline="0" dirty="0" smtClean="0"/>
              <a:t> to cause scale to be a problem even for two users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9C33FB-3D3C-AA42-A1C6-55B3A675804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9479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4/28/16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4/28/16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4/28/16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4/28/16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4/28/16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4/28/16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4/28/16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4/28/16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github.com/cberthold/presentations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iancooper.github.io/Paramore/CommandsCommandDispatcherandProcessor.html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msdn.microsoft.com/en-us/library/dn589792.aspx" TargetMode="Externa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abdullin.com/post/event-sourcing-projections/" TargetMode="External"/><Relationship Id="rId3" Type="http://schemas.openxmlformats.org/officeDocument/2006/relationships/hyperlink" Target="http://blog.arkency.com/2015/03/why-use-event-sourcing/" TargetMode="Externa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regoryyoung/m-r" TargetMode="External"/><Relationship Id="rId4" Type="http://schemas.openxmlformats.org/officeDocument/2006/relationships/hyperlink" Target="https://github.com/NEventStore" TargetMode="External"/><Relationship Id="rId5" Type="http://schemas.openxmlformats.org/officeDocument/2006/relationships/hyperlink" Target="https://github.com/d60/Cirqus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haf/Documently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LDW0QWie21s" TargetMode="External"/><Relationship Id="rId4" Type="http://schemas.openxmlformats.org/officeDocument/2006/relationships/hyperlink" Target="https://www.youtube.com/watch?v=YWHaEJjL8qA" TargetMode="External"/><Relationship Id="rId5" Type="http://schemas.openxmlformats.org/officeDocument/2006/relationships/hyperlink" Target="https://www.youtube.com/watch?v=X_VHWQa1k0k" TargetMode="External"/><Relationship Id="rId6" Type="http://schemas.openxmlformats.org/officeDocument/2006/relationships/hyperlink" Target="https://petabridge.com/blog/the-new-dot-net-stack/#morelink" TargetMode="External"/><Relationship Id="rId7" Type="http://schemas.openxmlformats.org/officeDocument/2006/relationships/hyperlink" Target="https://azure.microsoft.com/en-us/services/service-fabric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confluent.io/blog/making-sense-of-stream-processing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Event_(computing)" TargetMode="External"/><Relationship Id="rId4" Type="http://schemas.openxmlformats.org/officeDocument/2006/relationships/hyperlink" Target="https://en.wikipedia.org/wiki/Event-driven_architecture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en.wikipedia.org/wiki/Software_architectur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1517414"/>
            <a:ext cx="7766936" cy="1646302"/>
          </a:xfrm>
        </p:spPr>
        <p:txBody>
          <a:bodyPr/>
          <a:lstStyle/>
          <a:p>
            <a:r>
              <a:rPr lang="en-US" dirty="0" smtClean="0"/>
              <a:t>Building Event Driven Cloud </a:t>
            </a:r>
            <a:r>
              <a:rPr lang="en-US" dirty="0" err="1" smtClean="0"/>
              <a:t>Architecutres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3233801"/>
            <a:ext cx="7766936" cy="1096899"/>
          </a:xfrm>
        </p:spPr>
        <p:txBody>
          <a:bodyPr/>
          <a:lstStyle/>
          <a:p>
            <a:r>
              <a:rPr lang="en-US" dirty="0" smtClean="0"/>
              <a:t>Learn software techniques to improve scalability in cloud systems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708" y="4100904"/>
            <a:ext cx="8128000" cy="252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253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an Event?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398494"/>
            <a:ext cx="6348768" cy="5211855"/>
          </a:xfrm>
        </p:spPr>
        <p:txBody>
          <a:bodyPr>
            <a:normAutofit lnSpcReduction="10000"/>
          </a:bodyPr>
          <a:lstStyle/>
          <a:p>
            <a:r>
              <a:rPr lang="en-US" dirty="0" err="1" smtClean="0"/>
              <a:t>e·vent</a:t>
            </a:r>
            <a:r>
              <a:rPr lang="en-US" dirty="0"/>
              <a:t> </a:t>
            </a:r>
            <a:r>
              <a:rPr lang="en-US" dirty="0" smtClean="0"/>
              <a:t>    </a:t>
            </a:r>
            <a:r>
              <a:rPr lang="en-US" dirty="0" err="1" smtClean="0"/>
              <a:t>ə</a:t>
            </a:r>
            <a:r>
              <a:rPr lang="en-US" dirty="0" err="1"/>
              <a:t>ˈ</a:t>
            </a:r>
            <a:r>
              <a:rPr lang="en-US" dirty="0" err="1" smtClean="0"/>
              <a:t>vent</a:t>
            </a:r>
            <a:r>
              <a:rPr lang="en-US" dirty="0" smtClean="0"/>
              <a:t>/  -   </a:t>
            </a:r>
            <a:r>
              <a:rPr lang="en-US" i="1" dirty="0" smtClean="0"/>
              <a:t>noun</a:t>
            </a:r>
            <a:endParaRPr lang="en-US" dirty="0"/>
          </a:p>
          <a:p>
            <a:pPr lvl="1"/>
            <a:r>
              <a:rPr lang="en-US" dirty="0"/>
              <a:t>a thing that happens, especially one of importance</a:t>
            </a:r>
            <a:r>
              <a:rPr lang="en-US" dirty="0" smtClean="0"/>
              <a:t>.</a:t>
            </a:r>
          </a:p>
          <a:p>
            <a:r>
              <a:rPr lang="en-US" dirty="0" smtClean="0"/>
              <a:t>Immutable – it </a:t>
            </a:r>
            <a:r>
              <a:rPr lang="en-US" dirty="0" err="1" smtClean="0"/>
              <a:t>doesn</a:t>
            </a:r>
            <a:r>
              <a:rPr lang="uk-UA" dirty="0" smtClean="0"/>
              <a:t>’</a:t>
            </a:r>
            <a:r>
              <a:rPr lang="en-US" dirty="0" smtClean="0"/>
              <a:t>t change.  </a:t>
            </a:r>
          </a:p>
          <a:p>
            <a:pPr lvl="1"/>
            <a:r>
              <a:rPr lang="en-US" dirty="0" smtClean="0"/>
              <a:t>If it </a:t>
            </a:r>
            <a:r>
              <a:rPr lang="en-US" dirty="0" smtClean="0"/>
              <a:t>does, </a:t>
            </a:r>
            <a:r>
              <a:rPr lang="en-US" dirty="0" smtClean="0"/>
              <a:t>it is a new event</a:t>
            </a:r>
          </a:p>
          <a:p>
            <a:r>
              <a:rPr lang="en-US" dirty="0" smtClean="0"/>
              <a:t>If it has </a:t>
            </a:r>
            <a:r>
              <a:rPr lang="en-US" dirty="0" smtClean="0"/>
              <a:t>a </a:t>
            </a:r>
            <a:r>
              <a:rPr lang="en-US" dirty="0" smtClean="0"/>
              <a:t>system address - it</a:t>
            </a:r>
            <a:r>
              <a:rPr lang="uk-UA" dirty="0" smtClean="0"/>
              <a:t>’</a:t>
            </a:r>
            <a:r>
              <a:rPr lang="en-US" dirty="0" smtClean="0"/>
              <a:t>s a message</a:t>
            </a:r>
          </a:p>
          <a:p>
            <a:pPr lvl="1"/>
            <a:r>
              <a:rPr lang="en-US" dirty="0" smtClean="0"/>
              <a:t>Think mailbox</a:t>
            </a:r>
          </a:p>
          <a:p>
            <a:r>
              <a:rPr lang="en-US" dirty="0" smtClean="0"/>
              <a:t>Forces you to think of a system in terms of behavior </a:t>
            </a:r>
            <a:br>
              <a:rPr lang="en-US" dirty="0" smtClean="0"/>
            </a:br>
            <a:r>
              <a:rPr lang="en-US" dirty="0" smtClean="0"/>
              <a:t>instead of structural domains</a:t>
            </a:r>
          </a:p>
          <a:p>
            <a:r>
              <a:rPr lang="en-US" dirty="0" smtClean="0"/>
              <a:t>Events are temporal – they happened – 0ms is still a time in the past</a:t>
            </a:r>
          </a:p>
          <a:p>
            <a:pPr lvl="1"/>
            <a:r>
              <a:rPr lang="en-US" dirty="0" smtClean="0"/>
              <a:t>Eventually consistent</a:t>
            </a:r>
          </a:p>
          <a:p>
            <a:pPr lvl="1"/>
            <a:r>
              <a:rPr lang="en-US" dirty="0" smtClean="0"/>
              <a:t>Request / Response – Request is a command and Response is what happened, an Event!</a:t>
            </a:r>
          </a:p>
          <a:p>
            <a:endParaRPr lang="en-US" dirty="0"/>
          </a:p>
          <a:p>
            <a:r>
              <a:rPr lang="en-US" dirty="0" smtClean="0"/>
              <a:t>Lets demonstrate!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6102" y="247650"/>
            <a:ext cx="4495800" cy="636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56988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Event Stream</a:t>
            </a:r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9606398"/>
              </p:ext>
            </p:extLst>
          </p:nvPr>
        </p:nvGraphicFramePr>
        <p:xfrm>
          <a:off x="677334" y="1562628"/>
          <a:ext cx="81279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/>
                <a:gridCol w="2709333"/>
                <a:gridCol w="2709333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Sequence #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Transaction 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Amount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Account Balance Started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$100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092200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Event Stream</a:t>
            </a:r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9672165"/>
              </p:ext>
            </p:extLst>
          </p:nvPr>
        </p:nvGraphicFramePr>
        <p:xfrm>
          <a:off x="677334" y="1562628"/>
          <a:ext cx="81279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/>
                <a:gridCol w="2709333"/>
                <a:gridCol w="2709333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Sequence #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Transaction 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Amount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Account Balance Started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$100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Deposit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$50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647638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Event Stream</a:t>
            </a:r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300520"/>
              </p:ext>
            </p:extLst>
          </p:nvPr>
        </p:nvGraphicFramePr>
        <p:xfrm>
          <a:off x="677334" y="1562628"/>
          <a:ext cx="81279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/>
                <a:gridCol w="2709333"/>
                <a:gridCol w="2709333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Sequence #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Transaction 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Amount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Account Balance Started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$100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Deposit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$50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Debit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$40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79608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Event Stream</a:t>
            </a:r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1032974"/>
              </p:ext>
            </p:extLst>
          </p:nvPr>
        </p:nvGraphicFramePr>
        <p:xfrm>
          <a:off x="677334" y="1562628"/>
          <a:ext cx="81279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/>
                <a:gridCol w="2709333"/>
                <a:gridCol w="2709333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Sequence #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Transaction 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Amount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Account Balance Started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$100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Deposit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$50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Debit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$50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Debit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$300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929021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Event Stream</a:t>
            </a:r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677334" y="1562628"/>
          <a:ext cx="81279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/>
                <a:gridCol w="2709333"/>
                <a:gridCol w="2709333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Sequence #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Transaction 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Amount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Account Balance Started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$100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Deposit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$50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Debit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$50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Debit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$300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Rectangle 2"/>
          <p:cNvSpPr/>
          <p:nvPr/>
        </p:nvSpPr>
        <p:spPr>
          <a:xfrm>
            <a:off x="800798" y="3908191"/>
            <a:ext cx="739497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Did </a:t>
            </a:r>
            <a:r>
              <a:rPr lang="en-US" sz="5400" b="1" cap="none" spc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you total to: $0???</a:t>
            </a:r>
            <a:endParaRPr lang="en-US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371287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Event Stream</a:t>
            </a:r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473477"/>
              </p:ext>
            </p:extLst>
          </p:nvPr>
        </p:nvGraphicFramePr>
        <p:xfrm>
          <a:off x="677334" y="1562628"/>
          <a:ext cx="8127999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/>
                <a:gridCol w="2709333"/>
                <a:gridCol w="2709333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Sequence #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Transaction 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Amount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Account Balance Started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$100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Deposit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$50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Debit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$50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trike="sngStrike" dirty="0" smtClean="0">
                          <a:solidFill>
                            <a:srgbClr val="FF0000"/>
                          </a:solidFill>
                        </a:rPr>
                        <a:t>4</a:t>
                      </a:r>
                      <a:endParaRPr lang="en-US" strike="sngStrike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trike="sngStrike" dirty="0" smtClean="0">
                          <a:solidFill>
                            <a:srgbClr val="FF0000"/>
                          </a:solidFill>
                        </a:rPr>
                        <a:t>Debit</a:t>
                      </a:r>
                      <a:endParaRPr lang="en-US" strike="sngStrike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trike="sngStrike" dirty="0" smtClean="0">
                          <a:solidFill>
                            <a:srgbClr val="FF0000"/>
                          </a:solidFill>
                        </a:rPr>
                        <a:t>$300</a:t>
                      </a:r>
                      <a:endParaRPr lang="en-US" strike="sngStrike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Debit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$100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Rectangle 2"/>
          <p:cNvSpPr/>
          <p:nvPr/>
        </p:nvSpPr>
        <p:spPr>
          <a:xfrm>
            <a:off x="447118" y="4740696"/>
            <a:ext cx="1050319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5400" b="1" cap="none" spc="0" smtClean="0">
                <a:ln/>
                <a:solidFill>
                  <a:schemeClr val="accent4"/>
                </a:solidFill>
                <a:effectLst/>
              </a:rPr>
              <a:t>Events must remain immutable!</a:t>
            </a:r>
            <a:endParaRPr lang="en-US" sz="5400" b="1" cap="none" spc="0" dirty="0">
              <a:ln/>
              <a:solidFill>
                <a:schemeClr val="accent4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4721581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Typical </a:t>
            </a:r>
            <a:r>
              <a:rPr lang="en-US" dirty="0" err="1" smtClean="0"/>
              <a:t>Todo</a:t>
            </a:r>
            <a:r>
              <a:rPr lang="en-US" dirty="0" smtClean="0"/>
              <a:t> List Application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1565855" y="4118536"/>
            <a:ext cx="1255059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Web API</a:t>
            </a:r>
          </a:p>
          <a:p>
            <a:pPr algn="ctr"/>
            <a:r>
              <a:rPr lang="en-US" dirty="0" smtClean="0"/>
              <a:t>Server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567952" y="1577788"/>
            <a:ext cx="2420471" cy="9861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AngularJS app</a:t>
            </a:r>
            <a:endParaRPr lang="en-US" dirty="0"/>
          </a:p>
        </p:txBody>
      </p:sp>
      <p:cxnSp>
        <p:nvCxnSpPr>
          <p:cNvPr id="13" name="Straight Arrow Connector 12"/>
          <p:cNvCxnSpPr/>
          <p:nvPr/>
        </p:nvCxnSpPr>
        <p:spPr>
          <a:xfrm flipH="1">
            <a:off x="2364435" y="2070846"/>
            <a:ext cx="1203517" cy="2079813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 rot="17963795">
            <a:off x="1929150" y="2783095"/>
            <a:ext cx="19195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Change Requests</a:t>
            </a:r>
            <a:endParaRPr lang="en-US" dirty="0"/>
          </a:p>
        </p:txBody>
      </p:sp>
      <p:grpSp>
        <p:nvGrpSpPr>
          <p:cNvPr id="28" name="Group 27"/>
          <p:cNvGrpSpPr/>
          <p:nvPr/>
        </p:nvGrpSpPr>
        <p:grpSpPr>
          <a:xfrm>
            <a:off x="2820914" y="2167825"/>
            <a:ext cx="1168378" cy="2310889"/>
            <a:chOff x="2820914" y="2167825"/>
            <a:chExt cx="1168378" cy="2310889"/>
          </a:xfrm>
        </p:grpSpPr>
        <p:cxnSp>
          <p:nvCxnSpPr>
            <p:cNvPr id="15" name="Straight Arrow Connector 14"/>
            <p:cNvCxnSpPr/>
            <p:nvPr/>
          </p:nvCxnSpPr>
          <p:spPr>
            <a:xfrm flipV="1">
              <a:off x="2820914" y="2355476"/>
              <a:ext cx="1168378" cy="2061862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 rot="17963795">
              <a:off x="2093912" y="3138604"/>
              <a:ext cx="23108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Changed View Model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0590423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nip Single Corner Rectangle 2"/>
          <p:cNvSpPr/>
          <p:nvPr/>
        </p:nvSpPr>
        <p:spPr>
          <a:xfrm>
            <a:off x="3811922" y="5496994"/>
            <a:ext cx="1576453" cy="1320255"/>
          </a:xfrm>
          <a:prstGeom prst="snip1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Project into</a:t>
            </a:r>
          </a:p>
          <a:p>
            <a:pPr algn="ctr"/>
            <a:r>
              <a:rPr lang="en-US" dirty="0" smtClean="0"/>
              <a:t>View Model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Todo</a:t>
            </a:r>
            <a:r>
              <a:rPr lang="en-US" dirty="0" smtClean="0"/>
              <a:t> List Application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1565855" y="4118536"/>
            <a:ext cx="1255059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Web API</a:t>
            </a:r>
          </a:p>
          <a:p>
            <a:pPr algn="ctr"/>
            <a:r>
              <a:rPr lang="en-US" dirty="0" smtClean="0"/>
              <a:t>Server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567952" y="1577788"/>
            <a:ext cx="2420471" cy="9861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AngularJS app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7107640" y="3617767"/>
            <a:ext cx="1255059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SignalR</a:t>
            </a:r>
            <a:endParaRPr lang="en-US" dirty="0" smtClean="0"/>
          </a:p>
          <a:p>
            <a:pPr algn="ctr"/>
            <a:r>
              <a:rPr lang="en-US" dirty="0" smtClean="0"/>
              <a:t>Server</a:t>
            </a:r>
            <a:endParaRPr lang="en-US" dirty="0"/>
          </a:p>
        </p:txBody>
      </p:sp>
      <p:sp>
        <p:nvSpPr>
          <p:cNvPr id="11" name="Folded Corner 10"/>
          <p:cNvSpPr/>
          <p:nvPr/>
        </p:nvSpPr>
        <p:spPr>
          <a:xfrm>
            <a:off x="5761072" y="5678414"/>
            <a:ext cx="1577789" cy="1021976"/>
          </a:xfrm>
          <a:prstGeom prst="folded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RabbitMQ</a:t>
            </a:r>
            <a:endParaRPr lang="en-US" dirty="0"/>
          </a:p>
          <a:p>
            <a:pPr algn="ctr"/>
            <a:r>
              <a:rPr lang="en-US" dirty="0" smtClean="0"/>
              <a:t>Server</a:t>
            </a:r>
            <a:endParaRPr lang="en-US" dirty="0"/>
          </a:p>
        </p:txBody>
      </p:sp>
      <p:cxnSp>
        <p:nvCxnSpPr>
          <p:cNvPr id="13" name="Straight Arrow Connector 12"/>
          <p:cNvCxnSpPr/>
          <p:nvPr/>
        </p:nvCxnSpPr>
        <p:spPr>
          <a:xfrm flipH="1">
            <a:off x="2364435" y="2070846"/>
            <a:ext cx="1203517" cy="2079813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 rot="17963795">
            <a:off x="1929150" y="2783095"/>
            <a:ext cx="19195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Change Requests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7064201" y="1595717"/>
            <a:ext cx="2420471" cy="9861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AngularJS app</a:t>
            </a:r>
            <a:endParaRPr lang="en-US" dirty="0"/>
          </a:p>
        </p:txBody>
      </p:sp>
      <p:grpSp>
        <p:nvGrpSpPr>
          <p:cNvPr id="28" name="Group 27"/>
          <p:cNvGrpSpPr/>
          <p:nvPr/>
        </p:nvGrpSpPr>
        <p:grpSpPr>
          <a:xfrm>
            <a:off x="2820914" y="2239479"/>
            <a:ext cx="1168378" cy="2177859"/>
            <a:chOff x="2820914" y="2239479"/>
            <a:chExt cx="1168378" cy="2177859"/>
          </a:xfrm>
        </p:grpSpPr>
        <p:cxnSp>
          <p:nvCxnSpPr>
            <p:cNvPr id="15" name="Straight Arrow Connector 14"/>
            <p:cNvCxnSpPr/>
            <p:nvPr/>
          </p:nvCxnSpPr>
          <p:spPr>
            <a:xfrm flipV="1">
              <a:off x="2820914" y="2355476"/>
              <a:ext cx="1168378" cy="2061862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 rot="17963795">
              <a:off x="2165564" y="3138604"/>
              <a:ext cx="21675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Acknowledgements</a:t>
              </a:r>
              <a:endParaRPr lang="en-US" dirty="0"/>
            </a:p>
          </p:txBody>
        </p:sp>
      </p:grpSp>
      <p:grpSp>
        <p:nvGrpSpPr>
          <p:cNvPr id="29" name="Group 28"/>
          <p:cNvGrpSpPr/>
          <p:nvPr/>
        </p:nvGrpSpPr>
        <p:grpSpPr>
          <a:xfrm rot="5400000">
            <a:off x="2179667" y="4438758"/>
            <a:ext cx="1168378" cy="2356735"/>
            <a:chOff x="2820914" y="2144899"/>
            <a:chExt cx="1168378" cy="2356735"/>
          </a:xfrm>
        </p:grpSpPr>
        <p:cxnSp>
          <p:nvCxnSpPr>
            <p:cNvPr id="30" name="Straight Arrow Connector 29"/>
            <p:cNvCxnSpPr/>
            <p:nvPr/>
          </p:nvCxnSpPr>
          <p:spPr>
            <a:xfrm flipV="1">
              <a:off x="2820914" y="2355476"/>
              <a:ext cx="1168378" cy="2061862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sp>
          <p:nvSpPr>
            <p:cNvPr id="31" name="TextBox 30"/>
            <p:cNvSpPr txBox="1"/>
            <p:nvPr/>
          </p:nvSpPr>
          <p:spPr>
            <a:xfrm rot="17963795">
              <a:off x="2070987" y="3138601"/>
              <a:ext cx="23567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Data Changed Events</a:t>
              </a:r>
              <a:endParaRPr lang="en-US" dirty="0"/>
            </a:p>
          </p:txBody>
        </p:sp>
      </p:grpSp>
      <p:sp>
        <p:nvSpPr>
          <p:cNvPr id="32" name="Rounded Rectangle 31"/>
          <p:cNvSpPr/>
          <p:nvPr/>
        </p:nvSpPr>
        <p:spPr>
          <a:xfrm>
            <a:off x="8425816" y="4267227"/>
            <a:ext cx="1255059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SignalR</a:t>
            </a:r>
            <a:endParaRPr lang="en-US" dirty="0" smtClean="0"/>
          </a:p>
          <a:p>
            <a:pPr algn="ctr"/>
            <a:r>
              <a:rPr lang="en-US" dirty="0" smtClean="0"/>
              <a:t>Server</a:t>
            </a:r>
            <a:endParaRPr lang="en-US" dirty="0"/>
          </a:p>
        </p:txBody>
      </p:sp>
      <p:grpSp>
        <p:nvGrpSpPr>
          <p:cNvPr id="33" name="Group 32"/>
          <p:cNvGrpSpPr/>
          <p:nvPr/>
        </p:nvGrpSpPr>
        <p:grpSpPr>
          <a:xfrm rot="1595999">
            <a:off x="7723499" y="4674850"/>
            <a:ext cx="1168378" cy="2310889"/>
            <a:chOff x="2820914" y="2167821"/>
            <a:chExt cx="1168378" cy="2310889"/>
          </a:xfrm>
        </p:grpSpPr>
        <p:cxnSp>
          <p:nvCxnSpPr>
            <p:cNvPr id="34" name="Straight Arrow Connector 33"/>
            <p:cNvCxnSpPr/>
            <p:nvPr/>
          </p:nvCxnSpPr>
          <p:spPr>
            <a:xfrm flipV="1">
              <a:off x="2820914" y="2355476"/>
              <a:ext cx="1168378" cy="2061862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sp>
          <p:nvSpPr>
            <p:cNvPr id="35" name="TextBox 34"/>
            <p:cNvSpPr txBox="1"/>
            <p:nvPr/>
          </p:nvSpPr>
          <p:spPr>
            <a:xfrm rot="17963795">
              <a:off x="2093911" y="3138600"/>
              <a:ext cx="23108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Changed View Model</a:t>
              </a:r>
              <a:endParaRPr lang="en-US" dirty="0"/>
            </a:p>
          </p:txBody>
        </p:sp>
      </p:grpSp>
      <p:grpSp>
        <p:nvGrpSpPr>
          <p:cNvPr id="36" name="Group 35"/>
          <p:cNvGrpSpPr/>
          <p:nvPr/>
        </p:nvGrpSpPr>
        <p:grpSpPr>
          <a:xfrm rot="1632603">
            <a:off x="6536364" y="3940701"/>
            <a:ext cx="1168378" cy="2310889"/>
            <a:chOff x="2820914" y="2167821"/>
            <a:chExt cx="1168378" cy="2310889"/>
          </a:xfrm>
        </p:grpSpPr>
        <p:cxnSp>
          <p:nvCxnSpPr>
            <p:cNvPr id="37" name="Straight Arrow Connector 36"/>
            <p:cNvCxnSpPr/>
            <p:nvPr/>
          </p:nvCxnSpPr>
          <p:spPr>
            <a:xfrm flipV="1">
              <a:off x="2820914" y="2355476"/>
              <a:ext cx="1168378" cy="2061862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sp>
          <p:nvSpPr>
            <p:cNvPr id="38" name="TextBox 37"/>
            <p:cNvSpPr txBox="1"/>
            <p:nvPr/>
          </p:nvSpPr>
          <p:spPr>
            <a:xfrm rot="17963795">
              <a:off x="2093911" y="3138600"/>
              <a:ext cx="23108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Changed View Model</a:t>
              </a:r>
              <a:endParaRPr lang="en-US" dirty="0"/>
            </a:p>
          </p:txBody>
        </p:sp>
      </p:grpSp>
      <p:grpSp>
        <p:nvGrpSpPr>
          <p:cNvPr id="39" name="Group 38"/>
          <p:cNvGrpSpPr/>
          <p:nvPr/>
        </p:nvGrpSpPr>
        <p:grpSpPr>
          <a:xfrm rot="16659223">
            <a:off x="5799929" y="1910380"/>
            <a:ext cx="1168378" cy="2354086"/>
            <a:chOff x="2820914" y="2355476"/>
            <a:chExt cx="1168378" cy="2354086"/>
          </a:xfrm>
        </p:grpSpPr>
        <p:cxnSp>
          <p:nvCxnSpPr>
            <p:cNvPr id="40" name="Straight Arrow Connector 39"/>
            <p:cNvCxnSpPr/>
            <p:nvPr/>
          </p:nvCxnSpPr>
          <p:spPr>
            <a:xfrm flipV="1">
              <a:off x="2820914" y="2355476"/>
              <a:ext cx="1168378" cy="2061862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sp>
          <p:nvSpPr>
            <p:cNvPr id="41" name="TextBox 40"/>
            <p:cNvSpPr txBox="1"/>
            <p:nvPr/>
          </p:nvSpPr>
          <p:spPr>
            <a:xfrm rot="7075859">
              <a:off x="2356076" y="3369452"/>
              <a:ext cx="23108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Changed View Model</a:t>
              </a:r>
              <a:endParaRPr lang="en-US" dirty="0"/>
            </a:p>
          </p:txBody>
        </p:sp>
      </p:grpSp>
      <p:grpSp>
        <p:nvGrpSpPr>
          <p:cNvPr id="42" name="Group 41"/>
          <p:cNvGrpSpPr/>
          <p:nvPr/>
        </p:nvGrpSpPr>
        <p:grpSpPr>
          <a:xfrm rot="6656008">
            <a:off x="7716005" y="2221722"/>
            <a:ext cx="1810604" cy="2310889"/>
            <a:chOff x="2469545" y="2167821"/>
            <a:chExt cx="1810604" cy="2310889"/>
          </a:xfrm>
        </p:grpSpPr>
        <p:cxnSp>
          <p:nvCxnSpPr>
            <p:cNvPr id="43" name="Straight Arrow Connector 42"/>
            <p:cNvCxnSpPr/>
            <p:nvPr/>
          </p:nvCxnSpPr>
          <p:spPr>
            <a:xfrm rot="14943992" flipH="1" flipV="1">
              <a:off x="2580884" y="2516653"/>
              <a:ext cx="1587925" cy="1810604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sp>
          <p:nvSpPr>
            <p:cNvPr id="44" name="TextBox 43"/>
            <p:cNvSpPr txBox="1"/>
            <p:nvPr/>
          </p:nvSpPr>
          <p:spPr>
            <a:xfrm rot="17951983">
              <a:off x="2093911" y="3138600"/>
              <a:ext cx="23108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Changed View Model</a:t>
              </a:r>
              <a:endParaRPr lang="en-US" dirty="0"/>
            </a:p>
          </p:txBody>
        </p:sp>
      </p:grpSp>
      <p:cxnSp>
        <p:nvCxnSpPr>
          <p:cNvPr id="46" name="Straight Arrow Connector 45"/>
          <p:cNvCxnSpPr/>
          <p:nvPr/>
        </p:nvCxnSpPr>
        <p:spPr>
          <a:xfrm flipV="1">
            <a:off x="5316586" y="6336267"/>
            <a:ext cx="614322" cy="434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639987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Vertical Scroll 16"/>
          <p:cNvSpPr/>
          <p:nvPr/>
        </p:nvSpPr>
        <p:spPr>
          <a:xfrm>
            <a:off x="2466157" y="5478502"/>
            <a:ext cx="1101938" cy="930166"/>
          </a:xfrm>
          <a:prstGeom prst="verticalScrol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545" y="152400"/>
            <a:ext cx="8060057" cy="620110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Todo</a:t>
            </a:r>
            <a:r>
              <a:rPr lang="en-US" dirty="0" smtClean="0"/>
              <a:t> List Application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99546" y="772510"/>
            <a:ext cx="6798946" cy="4572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User Interface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99545" y="1776244"/>
            <a:ext cx="2664372" cy="4939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Command</a:t>
            </a:r>
            <a:endParaRPr lang="en-US" dirty="0"/>
          </a:p>
        </p:txBody>
      </p:sp>
      <p:sp>
        <p:nvSpPr>
          <p:cNvPr id="7" name="Down Arrow 6"/>
          <p:cNvSpPr/>
          <p:nvPr/>
        </p:nvSpPr>
        <p:spPr>
          <a:xfrm>
            <a:off x="529793" y="1150881"/>
            <a:ext cx="384608" cy="725214"/>
          </a:xfrm>
          <a:prstGeom prst="down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299545" y="2690642"/>
            <a:ext cx="2664372" cy="11403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Command Dispatcher/</a:t>
            </a:r>
          </a:p>
          <a:p>
            <a:pPr algn="ctr"/>
            <a:r>
              <a:rPr lang="en-US" dirty="0" smtClean="0"/>
              <a:t>Service Bus</a:t>
            </a:r>
          </a:p>
        </p:txBody>
      </p:sp>
      <p:sp>
        <p:nvSpPr>
          <p:cNvPr id="10" name="Rectangle 9"/>
          <p:cNvSpPr/>
          <p:nvPr/>
        </p:nvSpPr>
        <p:spPr>
          <a:xfrm>
            <a:off x="299545" y="4251432"/>
            <a:ext cx="2664372" cy="4939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Command Handler</a:t>
            </a:r>
            <a:endParaRPr lang="en-US" dirty="0"/>
          </a:p>
        </p:txBody>
      </p:sp>
      <p:sp>
        <p:nvSpPr>
          <p:cNvPr id="11" name="Down Arrow 10"/>
          <p:cNvSpPr/>
          <p:nvPr/>
        </p:nvSpPr>
        <p:spPr>
          <a:xfrm>
            <a:off x="529793" y="2091551"/>
            <a:ext cx="384608" cy="725214"/>
          </a:xfrm>
          <a:prstGeom prst="down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12" name="Down Arrow 11"/>
          <p:cNvSpPr/>
          <p:nvPr/>
        </p:nvSpPr>
        <p:spPr>
          <a:xfrm>
            <a:off x="529793" y="3626062"/>
            <a:ext cx="384608" cy="725214"/>
          </a:xfrm>
          <a:prstGeom prst="down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3" name="Can 12"/>
          <p:cNvSpPr/>
          <p:nvPr/>
        </p:nvSpPr>
        <p:spPr>
          <a:xfrm>
            <a:off x="3641188" y="4498425"/>
            <a:ext cx="1008993" cy="1277007"/>
          </a:xfrm>
          <a:prstGeom prst="can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Write</a:t>
            </a:r>
          </a:p>
          <a:p>
            <a:pPr algn="ctr"/>
            <a:r>
              <a:rPr lang="en-US" dirty="0" smtClean="0"/>
              <a:t>DB</a:t>
            </a:r>
            <a:endParaRPr lang="en-US" dirty="0"/>
          </a:p>
        </p:txBody>
      </p:sp>
      <p:sp>
        <p:nvSpPr>
          <p:cNvPr id="15" name="Vertical Scroll 14"/>
          <p:cNvSpPr/>
          <p:nvPr/>
        </p:nvSpPr>
        <p:spPr>
          <a:xfrm>
            <a:off x="625785" y="5478502"/>
            <a:ext cx="1101938" cy="930166"/>
          </a:xfrm>
          <a:prstGeom prst="verticalScrol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Vertical Scroll 15"/>
          <p:cNvSpPr/>
          <p:nvPr/>
        </p:nvSpPr>
        <p:spPr>
          <a:xfrm>
            <a:off x="902576" y="4997663"/>
            <a:ext cx="2560248" cy="930166"/>
          </a:xfrm>
          <a:prstGeom prst="verticalScrol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Domain Object</a:t>
            </a:r>
          </a:p>
          <a:p>
            <a:pPr algn="ctr"/>
            <a:r>
              <a:rPr lang="en-US" dirty="0" smtClean="0"/>
              <a:t>Aggregate Root</a:t>
            </a:r>
            <a:endParaRPr lang="en-US" dirty="0"/>
          </a:p>
        </p:txBody>
      </p:sp>
      <p:sp>
        <p:nvSpPr>
          <p:cNvPr id="18" name="Down Arrow 17"/>
          <p:cNvSpPr/>
          <p:nvPr/>
        </p:nvSpPr>
        <p:spPr>
          <a:xfrm>
            <a:off x="984450" y="4627166"/>
            <a:ext cx="384608" cy="725214"/>
          </a:xfrm>
          <a:prstGeom prst="down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20" name="Up Arrow 19"/>
          <p:cNvSpPr/>
          <p:nvPr/>
        </p:nvSpPr>
        <p:spPr>
          <a:xfrm>
            <a:off x="2483319" y="3626062"/>
            <a:ext cx="394139" cy="725214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22" name="Up Arrow 21"/>
          <p:cNvSpPr/>
          <p:nvPr/>
        </p:nvSpPr>
        <p:spPr>
          <a:xfrm>
            <a:off x="2494859" y="4460965"/>
            <a:ext cx="394139" cy="725214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23" name="Right Arrow 22"/>
          <p:cNvSpPr/>
          <p:nvPr/>
        </p:nvSpPr>
        <p:spPr>
          <a:xfrm>
            <a:off x="3008348" y="4487232"/>
            <a:ext cx="747214" cy="394143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6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3503063" y="2996759"/>
            <a:ext cx="2422156" cy="4939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Denormalizers</a:t>
            </a:r>
            <a:endParaRPr lang="en-US" dirty="0"/>
          </a:p>
        </p:txBody>
      </p:sp>
      <p:sp>
        <p:nvSpPr>
          <p:cNvPr id="26" name="Right Arrow 25"/>
          <p:cNvSpPr/>
          <p:nvPr/>
        </p:nvSpPr>
        <p:spPr>
          <a:xfrm>
            <a:off x="3017126" y="3045360"/>
            <a:ext cx="747214" cy="394143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8</a:t>
            </a:r>
            <a:endParaRPr lang="en-US" dirty="0"/>
          </a:p>
        </p:txBody>
      </p:sp>
      <p:sp>
        <p:nvSpPr>
          <p:cNvPr id="27" name="Rectangle 26"/>
          <p:cNvSpPr/>
          <p:nvPr/>
        </p:nvSpPr>
        <p:spPr>
          <a:xfrm>
            <a:off x="4798715" y="4380172"/>
            <a:ext cx="1819802" cy="4939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DTOs</a:t>
            </a:r>
            <a:endParaRPr lang="en-US" dirty="0"/>
          </a:p>
        </p:txBody>
      </p:sp>
      <p:sp>
        <p:nvSpPr>
          <p:cNvPr id="28" name="Rectangle 27"/>
          <p:cNvSpPr/>
          <p:nvPr/>
        </p:nvSpPr>
        <p:spPr>
          <a:xfrm>
            <a:off x="4909326" y="4290826"/>
            <a:ext cx="1819802" cy="4939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DTOs</a:t>
            </a:r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5019937" y="4154844"/>
            <a:ext cx="1819802" cy="4939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DTOs</a:t>
            </a:r>
            <a:endParaRPr lang="en-US" dirty="0"/>
          </a:p>
        </p:txBody>
      </p:sp>
      <p:sp>
        <p:nvSpPr>
          <p:cNvPr id="30" name="Can 29"/>
          <p:cNvSpPr/>
          <p:nvPr/>
        </p:nvSpPr>
        <p:spPr>
          <a:xfrm>
            <a:off x="6089498" y="2358255"/>
            <a:ext cx="1008993" cy="1277007"/>
          </a:xfrm>
          <a:prstGeom prst="can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Read</a:t>
            </a:r>
          </a:p>
          <a:p>
            <a:pPr algn="ctr"/>
            <a:r>
              <a:rPr lang="en-US" dirty="0" smtClean="0"/>
              <a:t>DB</a:t>
            </a:r>
            <a:endParaRPr lang="en-US" dirty="0"/>
          </a:p>
        </p:txBody>
      </p:sp>
      <p:sp>
        <p:nvSpPr>
          <p:cNvPr id="32" name="Down Arrow 31"/>
          <p:cNvSpPr/>
          <p:nvPr/>
        </p:nvSpPr>
        <p:spPr>
          <a:xfrm>
            <a:off x="5552615" y="3460188"/>
            <a:ext cx="384608" cy="725214"/>
          </a:xfrm>
          <a:prstGeom prst="down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9</a:t>
            </a:r>
            <a:endParaRPr lang="en-US" dirty="0"/>
          </a:p>
        </p:txBody>
      </p:sp>
      <p:sp>
        <p:nvSpPr>
          <p:cNvPr id="33" name="Up Arrow 32"/>
          <p:cNvSpPr/>
          <p:nvPr/>
        </p:nvSpPr>
        <p:spPr>
          <a:xfrm>
            <a:off x="6393948" y="3384957"/>
            <a:ext cx="394139" cy="725214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10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4220429" y="1629101"/>
            <a:ext cx="2664372" cy="4939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Query / Normal DAL</a:t>
            </a:r>
            <a:endParaRPr lang="en-US" dirty="0"/>
          </a:p>
        </p:txBody>
      </p:sp>
      <p:sp>
        <p:nvSpPr>
          <p:cNvPr id="35" name="Up Arrow 34"/>
          <p:cNvSpPr/>
          <p:nvPr/>
        </p:nvSpPr>
        <p:spPr>
          <a:xfrm>
            <a:off x="3779151" y="1229710"/>
            <a:ext cx="394139" cy="1873468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11</a:t>
            </a:r>
            <a:endParaRPr lang="en-US" dirty="0"/>
          </a:p>
        </p:txBody>
      </p:sp>
      <p:sp>
        <p:nvSpPr>
          <p:cNvPr id="36" name="Up Arrow 35"/>
          <p:cNvSpPr/>
          <p:nvPr/>
        </p:nvSpPr>
        <p:spPr>
          <a:xfrm>
            <a:off x="6393948" y="963343"/>
            <a:ext cx="394139" cy="725214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12</a:t>
            </a:r>
            <a:endParaRPr lang="en-US" dirty="0"/>
          </a:p>
        </p:txBody>
      </p:sp>
      <p:sp>
        <p:nvSpPr>
          <p:cNvPr id="37" name="Rectangle 36"/>
          <p:cNvSpPr/>
          <p:nvPr/>
        </p:nvSpPr>
        <p:spPr>
          <a:xfrm>
            <a:off x="7433751" y="499246"/>
            <a:ext cx="4421020" cy="598299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342900" indent="-342900" algn="ctr">
              <a:buFont typeface="+mj-lt"/>
              <a:buAutoNum type="arabicPeriod"/>
            </a:pPr>
            <a:r>
              <a:rPr lang="en-US" dirty="0" smtClean="0"/>
              <a:t>Command received by API</a:t>
            </a:r>
          </a:p>
          <a:p>
            <a:pPr marL="342900" indent="-342900" algn="ctr">
              <a:buFont typeface="+mj-lt"/>
              <a:buAutoNum type="arabicPeriod"/>
            </a:pPr>
            <a:r>
              <a:rPr lang="en-US" dirty="0" smtClean="0"/>
              <a:t>Command Dispatcher executes validation and sends to service bus for execution</a:t>
            </a:r>
          </a:p>
          <a:p>
            <a:pPr marL="342900" indent="-342900" algn="ctr">
              <a:buFont typeface="+mj-lt"/>
              <a:buAutoNum type="arabicPeriod"/>
            </a:pPr>
            <a:r>
              <a:rPr lang="en-US" dirty="0" smtClean="0"/>
              <a:t>Command Handler is executed for command</a:t>
            </a:r>
          </a:p>
          <a:p>
            <a:pPr marL="342900" indent="-342900" algn="ctr">
              <a:buFont typeface="+mj-lt"/>
              <a:buAutoNum type="arabicPeriod"/>
            </a:pPr>
            <a:r>
              <a:rPr lang="en-US" dirty="0" smtClean="0"/>
              <a:t>Domain logic is performed</a:t>
            </a:r>
          </a:p>
          <a:p>
            <a:pPr marL="342900" indent="-342900" algn="ctr">
              <a:buFont typeface="+mj-lt"/>
              <a:buAutoNum type="arabicPeriod"/>
            </a:pPr>
            <a:r>
              <a:rPr lang="en-US" dirty="0" smtClean="0"/>
              <a:t>Events returned</a:t>
            </a:r>
          </a:p>
          <a:p>
            <a:pPr marL="342900" indent="-342900" algn="ctr">
              <a:buFont typeface="+mj-lt"/>
              <a:buAutoNum type="arabicPeriod"/>
            </a:pPr>
            <a:r>
              <a:rPr lang="en-US" dirty="0" smtClean="0"/>
              <a:t>Events or Domain Saved to write database</a:t>
            </a:r>
          </a:p>
          <a:p>
            <a:pPr marL="342900" indent="-342900" algn="ctr">
              <a:buFont typeface="+mj-lt"/>
              <a:buAutoNum type="arabicPeriod"/>
            </a:pPr>
            <a:r>
              <a:rPr lang="en-US" dirty="0" smtClean="0"/>
              <a:t>Events sent to dispatcher/service bus</a:t>
            </a:r>
          </a:p>
          <a:p>
            <a:pPr marL="342900" indent="-342900" algn="ctr">
              <a:buFont typeface="+mj-lt"/>
              <a:buAutoNum type="arabicPeriod"/>
            </a:pPr>
            <a:r>
              <a:rPr lang="en-US" dirty="0" err="1" smtClean="0"/>
              <a:t>Denormalizers</a:t>
            </a:r>
            <a:r>
              <a:rPr lang="en-US" dirty="0" smtClean="0"/>
              <a:t> create read model</a:t>
            </a:r>
          </a:p>
          <a:p>
            <a:pPr marL="342900" indent="-342900" algn="ctr">
              <a:buFont typeface="+mj-lt"/>
              <a:buAutoNum type="arabicPeriod"/>
            </a:pPr>
            <a:r>
              <a:rPr lang="en-US" dirty="0" smtClean="0"/>
              <a:t>Multiple DTO views created</a:t>
            </a:r>
          </a:p>
          <a:p>
            <a:pPr marL="342900" indent="-342900" algn="ctr">
              <a:buFont typeface="+mj-lt"/>
              <a:buAutoNum type="arabicPeriod"/>
            </a:pPr>
            <a:r>
              <a:rPr lang="en-US" dirty="0" smtClean="0"/>
              <a:t>Saved Models to Read DB</a:t>
            </a:r>
          </a:p>
          <a:p>
            <a:pPr marL="342900" indent="-342900" algn="ctr">
              <a:buFont typeface="+mj-lt"/>
              <a:buAutoNum type="arabicPeriod"/>
            </a:pPr>
            <a:r>
              <a:rPr lang="en-US" dirty="0" smtClean="0"/>
              <a:t>Notify UI of changes</a:t>
            </a:r>
          </a:p>
          <a:p>
            <a:pPr marL="342900" indent="-342900" algn="ctr">
              <a:buFont typeface="+mj-lt"/>
              <a:buAutoNum type="arabicPeriod"/>
            </a:pPr>
            <a:r>
              <a:rPr lang="en-US" dirty="0" smtClean="0"/>
              <a:t>UI Reads changes from Read DB</a:t>
            </a:r>
          </a:p>
          <a:p>
            <a:pPr marL="342900" indent="-342900" algn="ctr">
              <a:buFont typeface="+mj-lt"/>
              <a:buAutoNum type="arabicPeriod"/>
            </a:pPr>
            <a:endParaRPr lang="en-US" dirty="0" smtClean="0"/>
          </a:p>
          <a:p>
            <a:pPr marL="342900" indent="-342900" algn="ctr">
              <a:buFont typeface="+mj-lt"/>
              <a:buAutoNum type="arabicPeriod"/>
            </a:pPr>
            <a:endParaRPr lang="en-US" dirty="0" smtClean="0"/>
          </a:p>
          <a:p>
            <a:pPr marL="342900" indent="-342900" algn="ctr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5665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Chris Berthold : That guy that talks too much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Over 15 years of development experience developing </a:t>
            </a:r>
            <a:r>
              <a:rPr lang="en-US" dirty="0" smtClean="0"/>
              <a:t>software </a:t>
            </a:r>
            <a:r>
              <a:rPr lang="en-US" dirty="0"/>
              <a:t>and </a:t>
            </a:r>
            <a:r>
              <a:rPr lang="en-US" dirty="0" err="1" smtClean="0"/>
              <a:t>DevOps</a:t>
            </a:r>
            <a:r>
              <a:rPr lang="en-US" dirty="0" smtClean="0"/>
              <a:t>/network </a:t>
            </a:r>
            <a:r>
              <a:rPr lang="en-US" dirty="0"/>
              <a:t>administration</a:t>
            </a:r>
          </a:p>
          <a:p>
            <a:r>
              <a:rPr lang="en-US" dirty="0"/>
              <a:t>10 years of business development in a manufacturing setting</a:t>
            </a:r>
          </a:p>
          <a:p>
            <a:r>
              <a:rPr lang="en-US" dirty="0"/>
              <a:t>6 years of development as software consultant</a:t>
            </a:r>
          </a:p>
          <a:p>
            <a:r>
              <a:rPr lang="en-US" dirty="0"/>
              <a:t>Private pilot</a:t>
            </a:r>
          </a:p>
          <a:p>
            <a:r>
              <a:rPr lang="en-US" dirty="0" smtClean="0"/>
              <a:t>2 years with the awesome </a:t>
            </a:r>
            <a:r>
              <a:rPr lang="en-US" dirty="0"/>
              <a:t>Product Development Team for </a:t>
            </a:r>
            <a:r>
              <a:rPr lang="en-US" dirty="0" smtClean="0"/>
              <a:t>Baxter Technology</a:t>
            </a:r>
          </a:p>
          <a:p>
            <a:r>
              <a:rPr lang="en-US" dirty="0" smtClean="0"/>
              <a:t>Enjoys software architecture, simplifying software design and practical performance in applications</a:t>
            </a:r>
            <a:endParaRPr lang="en-US" dirty="0"/>
          </a:p>
          <a:p>
            <a:r>
              <a:rPr lang="en-US" dirty="0" smtClean="0">
                <a:hlinkClick r:id="rId2"/>
              </a:rPr>
              <a:t>http://github.com/cberthold/presentations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17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Command Dispatcher /</a:t>
            </a:r>
            <a:br>
              <a:rPr lang="en-US" dirty="0" smtClean="0"/>
            </a:br>
            <a:r>
              <a:rPr lang="en-US" dirty="0" smtClean="0"/>
              <a:t>Command Processor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Allows decoupling of how the command message is handled from the requestor</a:t>
            </a:r>
          </a:p>
          <a:p>
            <a:r>
              <a:rPr lang="en-US" dirty="0" smtClean="0"/>
              <a:t>Registers command handlers for processing of command</a:t>
            </a:r>
          </a:p>
          <a:p>
            <a:r>
              <a:rPr lang="en-US" dirty="0" smtClean="0"/>
              <a:t>Dispatches command requests</a:t>
            </a:r>
          </a:p>
          <a:p>
            <a:r>
              <a:rPr lang="en-US" dirty="0" smtClean="0"/>
              <a:t>Allows for other orthogonal processes such as logging, transactions, command sourcing (save the command message)</a:t>
            </a:r>
          </a:p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iancooper.github.io/Paramore/CommandsCommandDispatcherandProcessor.html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962737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Domain Driven Design (DDD)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828801"/>
            <a:ext cx="8596668" cy="4212562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Domain Driven Design is actually not a software pattern</a:t>
            </a:r>
          </a:p>
          <a:p>
            <a:pPr lvl="1"/>
            <a:r>
              <a:rPr lang="en-US" dirty="0" smtClean="0"/>
              <a:t>Focuses on modeling the business</a:t>
            </a:r>
          </a:p>
          <a:p>
            <a:pPr lvl="1"/>
            <a:r>
              <a:rPr lang="en-US" dirty="0" smtClean="0"/>
              <a:t>Processes that include discussions with the business, called Event Storming</a:t>
            </a:r>
          </a:p>
          <a:p>
            <a:pPr lvl="1"/>
            <a:r>
              <a:rPr lang="en-US" dirty="0" smtClean="0"/>
              <a:t>Described in terms of nouns (objects), verbs (functions/actions) and events (results) </a:t>
            </a:r>
          </a:p>
          <a:p>
            <a:pPr lvl="1"/>
            <a:r>
              <a:rPr lang="en-US" dirty="0" smtClean="0"/>
              <a:t>Contains a Ubiquitous Language that is common amongst developers and the business Domain Expert(s)</a:t>
            </a:r>
          </a:p>
          <a:p>
            <a:pPr lvl="1"/>
            <a:r>
              <a:rPr lang="en-US" dirty="0" smtClean="0"/>
              <a:t>Precludes any infrastructure concerns and is highly testable</a:t>
            </a:r>
          </a:p>
          <a:p>
            <a:pPr lvl="1"/>
            <a:r>
              <a:rPr lang="en-US" dirty="0" smtClean="0"/>
              <a:t>Works well with Business/Behavior Driven Development (BDD) where we specify the nouns, verbs, and results before writing the software</a:t>
            </a:r>
          </a:p>
          <a:p>
            <a:r>
              <a:rPr lang="en-US" dirty="0" smtClean="0"/>
              <a:t>DDD-Lite or </a:t>
            </a:r>
            <a:r>
              <a:rPr lang="en-US" smtClean="0"/>
              <a:t>Domain Events / Emit Apply </a:t>
            </a:r>
            <a:r>
              <a:rPr lang="en-US" dirty="0" smtClean="0"/>
              <a:t>Pattern</a:t>
            </a:r>
          </a:p>
          <a:p>
            <a:pPr lvl="1"/>
            <a:r>
              <a:rPr lang="en-US" dirty="0" smtClean="0"/>
              <a:t>Aggregate Root – Produces events from logic which changes domain in a 2-phase commit </a:t>
            </a:r>
          </a:p>
          <a:p>
            <a:pPr lvl="1"/>
            <a:r>
              <a:rPr lang="en-US" dirty="0" smtClean="0"/>
              <a:t>Writes to database either as Domain Objects (ORM) or Events (Event Sourcing)</a:t>
            </a:r>
          </a:p>
          <a:p>
            <a:pPr lvl="1"/>
            <a:r>
              <a:rPr lang="en-US" dirty="0" smtClean="0"/>
              <a:t>Its NOT CRUD, but can be made to model CRUD apps (CRUD = Anemic domain model)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5768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Event Sourcing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Write-Once Read-Many append-only database of events</a:t>
            </a:r>
          </a:p>
          <a:p>
            <a:r>
              <a:rPr lang="en-US" dirty="0" smtClean="0"/>
              <a:t>Extremely efficient reads and writes</a:t>
            </a:r>
          </a:p>
          <a:p>
            <a:r>
              <a:rPr lang="en-US" dirty="0" smtClean="0"/>
              <a:t>Full audit trail</a:t>
            </a:r>
          </a:p>
          <a:p>
            <a:r>
              <a:rPr lang="en-US" dirty="0" smtClean="0"/>
              <a:t>State is a first level derivation of events</a:t>
            </a:r>
          </a:p>
          <a:p>
            <a:r>
              <a:rPr lang="en-US" dirty="0" smtClean="0"/>
              <a:t>Avoids the impedance mismatch of domain to database (ORM Hell)</a:t>
            </a:r>
          </a:p>
          <a:p>
            <a:r>
              <a:rPr lang="en-US" dirty="0" smtClean="0"/>
              <a:t>Makes it easy to change out the backing store</a:t>
            </a:r>
          </a:p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msdn.microsoft.com/en-us/library/dn589792.aspx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44495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Projections / </a:t>
            </a:r>
            <a:r>
              <a:rPr lang="en-US" dirty="0" err="1" smtClean="0"/>
              <a:t>Denormalizer</a:t>
            </a:r>
            <a:r>
              <a:rPr lang="en-US" dirty="0" smtClean="0"/>
              <a:t> /</a:t>
            </a:r>
            <a:br>
              <a:rPr lang="en-US" dirty="0" smtClean="0"/>
            </a:br>
            <a:r>
              <a:rPr lang="en-US" dirty="0" smtClean="0"/>
              <a:t>Materialized 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Builds the current state from a stream of events</a:t>
            </a:r>
          </a:p>
          <a:p>
            <a:r>
              <a:rPr lang="en-US" dirty="0" smtClean="0"/>
              <a:t>Allows building our read model in multiple forms for performance</a:t>
            </a:r>
          </a:p>
          <a:p>
            <a:r>
              <a:rPr lang="en-US" dirty="0" smtClean="0"/>
              <a:t>Think NoSQL for detail screens and SQL for Ad-hoc list queries</a:t>
            </a:r>
          </a:p>
          <a:p>
            <a:r>
              <a:rPr lang="en-US" dirty="0" smtClean="0"/>
              <a:t>Its OK to duplicate data. Index in SQL are duplicates.  These are indexed views of data.</a:t>
            </a:r>
          </a:p>
          <a:p>
            <a:r>
              <a:rPr lang="en-US" dirty="0" err="1" smtClean="0"/>
              <a:t>Denormalizers</a:t>
            </a:r>
            <a:r>
              <a:rPr lang="en-US" dirty="0" smtClean="0"/>
              <a:t> can be distributed to remote nodes for global reads using Rabbit MQ</a:t>
            </a:r>
          </a:p>
          <a:p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://abdullin.com/post/event-sourcing-projections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>
                <a:hlinkClick r:id="rId3"/>
              </a:rPr>
              <a:t>http://blog.arkency.com/2015/03/why-use-event-sourcing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973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nip Single Corner Rectangle 2"/>
          <p:cNvSpPr/>
          <p:nvPr/>
        </p:nvSpPr>
        <p:spPr>
          <a:xfrm>
            <a:off x="3811922" y="5496994"/>
            <a:ext cx="1576453" cy="1320255"/>
          </a:xfrm>
          <a:prstGeom prst="snip1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Project into</a:t>
            </a:r>
          </a:p>
          <a:p>
            <a:pPr algn="ctr"/>
            <a:r>
              <a:rPr lang="en-US" dirty="0" smtClean="0"/>
              <a:t>View Model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Todo</a:t>
            </a:r>
            <a:r>
              <a:rPr lang="en-US" dirty="0" smtClean="0"/>
              <a:t> List Application – Big bad message</a:t>
            </a:r>
            <a:br>
              <a:rPr lang="en-US" dirty="0" smtClean="0"/>
            </a:br>
            <a:r>
              <a:rPr lang="en-US" dirty="0" smtClean="0"/>
              <a:t>Anti-Pattern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1565855" y="4118536"/>
            <a:ext cx="1255059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Web API</a:t>
            </a:r>
          </a:p>
          <a:p>
            <a:pPr algn="ctr"/>
            <a:r>
              <a:rPr lang="en-US" dirty="0" smtClean="0"/>
              <a:t>Server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567952" y="1577788"/>
            <a:ext cx="2420471" cy="9861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AngularJS app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7107640" y="3617767"/>
            <a:ext cx="1255059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SignalR</a:t>
            </a:r>
            <a:endParaRPr lang="en-US" dirty="0" smtClean="0"/>
          </a:p>
          <a:p>
            <a:pPr algn="ctr"/>
            <a:r>
              <a:rPr lang="en-US" dirty="0" smtClean="0"/>
              <a:t>Server</a:t>
            </a:r>
            <a:endParaRPr lang="en-US" dirty="0"/>
          </a:p>
        </p:txBody>
      </p:sp>
      <p:sp>
        <p:nvSpPr>
          <p:cNvPr id="11" name="Folded Corner 10"/>
          <p:cNvSpPr/>
          <p:nvPr/>
        </p:nvSpPr>
        <p:spPr>
          <a:xfrm>
            <a:off x="5761072" y="5678414"/>
            <a:ext cx="1577789" cy="1021976"/>
          </a:xfrm>
          <a:prstGeom prst="folded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RabbitMQ</a:t>
            </a:r>
            <a:endParaRPr lang="en-US" dirty="0"/>
          </a:p>
          <a:p>
            <a:pPr algn="ctr"/>
            <a:r>
              <a:rPr lang="en-US" dirty="0" smtClean="0"/>
              <a:t>Server</a:t>
            </a:r>
            <a:endParaRPr lang="en-US" dirty="0"/>
          </a:p>
        </p:txBody>
      </p:sp>
      <p:cxnSp>
        <p:nvCxnSpPr>
          <p:cNvPr id="13" name="Straight Arrow Connector 12"/>
          <p:cNvCxnSpPr/>
          <p:nvPr/>
        </p:nvCxnSpPr>
        <p:spPr>
          <a:xfrm flipH="1">
            <a:off x="2364435" y="2070846"/>
            <a:ext cx="1203517" cy="2079813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 rot="17963795">
            <a:off x="1929150" y="2783095"/>
            <a:ext cx="19195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Change Requests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7064201" y="1595717"/>
            <a:ext cx="2420471" cy="9861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AngularJS app</a:t>
            </a:r>
            <a:endParaRPr lang="en-US" dirty="0"/>
          </a:p>
        </p:txBody>
      </p:sp>
      <p:grpSp>
        <p:nvGrpSpPr>
          <p:cNvPr id="28" name="Group 27"/>
          <p:cNvGrpSpPr/>
          <p:nvPr/>
        </p:nvGrpSpPr>
        <p:grpSpPr>
          <a:xfrm>
            <a:off x="2820914" y="2239479"/>
            <a:ext cx="1168378" cy="2177859"/>
            <a:chOff x="2820914" y="2239479"/>
            <a:chExt cx="1168378" cy="2177859"/>
          </a:xfrm>
        </p:grpSpPr>
        <p:cxnSp>
          <p:nvCxnSpPr>
            <p:cNvPr id="15" name="Straight Arrow Connector 14"/>
            <p:cNvCxnSpPr/>
            <p:nvPr/>
          </p:nvCxnSpPr>
          <p:spPr>
            <a:xfrm flipV="1">
              <a:off x="2820914" y="2355476"/>
              <a:ext cx="1168378" cy="2061862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 rot="17963795">
              <a:off x="2165564" y="3138604"/>
              <a:ext cx="21675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Acknowledgements</a:t>
              </a:r>
              <a:endParaRPr lang="en-US" dirty="0"/>
            </a:p>
          </p:txBody>
        </p:sp>
      </p:grpSp>
      <p:grpSp>
        <p:nvGrpSpPr>
          <p:cNvPr id="29" name="Group 28"/>
          <p:cNvGrpSpPr/>
          <p:nvPr/>
        </p:nvGrpSpPr>
        <p:grpSpPr>
          <a:xfrm rot="5400000">
            <a:off x="2179667" y="4438758"/>
            <a:ext cx="1168378" cy="2356735"/>
            <a:chOff x="2820914" y="2144899"/>
            <a:chExt cx="1168378" cy="2356735"/>
          </a:xfrm>
        </p:grpSpPr>
        <p:cxnSp>
          <p:nvCxnSpPr>
            <p:cNvPr id="30" name="Straight Arrow Connector 29"/>
            <p:cNvCxnSpPr/>
            <p:nvPr/>
          </p:nvCxnSpPr>
          <p:spPr>
            <a:xfrm flipV="1">
              <a:off x="2820914" y="2355476"/>
              <a:ext cx="1168378" cy="2061862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sp>
          <p:nvSpPr>
            <p:cNvPr id="31" name="TextBox 30"/>
            <p:cNvSpPr txBox="1"/>
            <p:nvPr/>
          </p:nvSpPr>
          <p:spPr>
            <a:xfrm rot="17963795">
              <a:off x="2070987" y="3138601"/>
              <a:ext cx="23567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Data Changed Events</a:t>
              </a:r>
              <a:endParaRPr lang="en-US" dirty="0"/>
            </a:p>
          </p:txBody>
        </p:sp>
      </p:grpSp>
      <p:sp>
        <p:nvSpPr>
          <p:cNvPr id="32" name="Rounded Rectangle 31"/>
          <p:cNvSpPr/>
          <p:nvPr/>
        </p:nvSpPr>
        <p:spPr>
          <a:xfrm>
            <a:off x="8425816" y="4267227"/>
            <a:ext cx="1255059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SignalR</a:t>
            </a:r>
            <a:endParaRPr lang="en-US" dirty="0" smtClean="0"/>
          </a:p>
          <a:p>
            <a:pPr algn="ctr"/>
            <a:r>
              <a:rPr lang="en-US" dirty="0" smtClean="0"/>
              <a:t>Server</a:t>
            </a:r>
            <a:endParaRPr lang="en-US" dirty="0"/>
          </a:p>
        </p:txBody>
      </p:sp>
      <p:grpSp>
        <p:nvGrpSpPr>
          <p:cNvPr id="33" name="Group 32"/>
          <p:cNvGrpSpPr/>
          <p:nvPr/>
        </p:nvGrpSpPr>
        <p:grpSpPr>
          <a:xfrm rot="1595999">
            <a:off x="7723499" y="4674850"/>
            <a:ext cx="1168378" cy="2310889"/>
            <a:chOff x="2820914" y="2167821"/>
            <a:chExt cx="1168378" cy="2310889"/>
          </a:xfrm>
        </p:grpSpPr>
        <p:cxnSp>
          <p:nvCxnSpPr>
            <p:cNvPr id="34" name="Straight Arrow Connector 33"/>
            <p:cNvCxnSpPr/>
            <p:nvPr/>
          </p:nvCxnSpPr>
          <p:spPr>
            <a:xfrm flipV="1">
              <a:off x="2820914" y="2355476"/>
              <a:ext cx="1168378" cy="2061862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sp>
          <p:nvSpPr>
            <p:cNvPr id="35" name="TextBox 34"/>
            <p:cNvSpPr txBox="1"/>
            <p:nvPr/>
          </p:nvSpPr>
          <p:spPr>
            <a:xfrm rot="17963795">
              <a:off x="2093911" y="3138600"/>
              <a:ext cx="23108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Changed View Model</a:t>
              </a:r>
              <a:endParaRPr lang="en-US" dirty="0"/>
            </a:p>
          </p:txBody>
        </p:sp>
      </p:grpSp>
      <p:grpSp>
        <p:nvGrpSpPr>
          <p:cNvPr id="36" name="Group 35"/>
          <p:cNvGrpSpPr/>
          <p:nvPr/>
        </p:nvGrpSpPr>
        <p:grpSpPr>
          <a:xfrm rot="1632603">
            <a:off x="6536364" y="3940701"/>
            <a:ext cx="1168378" cy="2310889"/>
            <a:chOff x="2820914" y="2167821"/>
            <a:chExt cx="1168378" cy="2310889"/>
          </a:xfrm>
        </p:grpSpPr>
        <p:cxnSp>
          <p:nvCxnSpPr>
            <p:cNvPr id="37" name="Straight Arrow Connector 36"/>
            <p:cNvCxnSpPr/>
            <p:nvPr/>
          </p:nvCxnSpPr>
          <p:spPr>
            <a:xfrm flipV="1">
              <a:off x="2820914" y="2355476"/>
              <a:ext cx="1168378" cy="2061862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sp>
          <p:nvSpPr>
            <p:cNvPr id="38" name="TextBox 37"/>
            <p:cNvSpPr txBox="1"/>
            <p:nvPr/>
          </p:nvSpPr>
          <p:spPr>
            <a:xfrm rot="17963795">
              <a:off x="2093911" y="3138600"/>
              <a:ext cx="23108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Changed View Model</a:t>
              </a:r>
              <a:endParaRPr lang="en-US" dirty="0"/>
            </a:p>
          </p:txBody>
        </p:sp>
      </p:grpSp>
      <p:grpSp>
        <p:nvGrpSpPr>
          <p:cNvPr id="39" name="Group 38"/>
          <p:cNvGrpSpPr/>
          <p:nvPr/>
        </p:nvGrpSpPr>
        <p:grpSpPr>
          <a:xfrm rot="16659223">
            <a:off x="5799929" y="1910380"/>
            <a:ext cx="1168378" cy="2354086"/>
            <a:chOff x="2820914" y="2355476"/>
            <a:chExt cx="1168378" cy="2354086"/>
          </a:xfrm>
        </p:grpSpPr>
        <p:cxnSp>
          <p:nvCxnSpPr>
            <p:cNvPr id="40" name="Straight Arrow Connector 39"/>
            <p:cNvCxnSpPr/>
            <p:nvPr/>
          </p:nvCxnSpPr>
          <p:spPr>
            <a:xfrm flipV="1">
              <a:off x="2820914" y="2355476"/>
              <a:ext cx="1168378" cy="2061862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sp>
          <p:nvSpPr>
            <p:cNvPr id="41" name="TextBox 40"/>
            <p:cNvSpPr txBox="1"/>
            <p:nvPr/>
          </p:nvSpPr>
          <p:spPr>
            <a:xfrm rot="7075859">
              <a:off x="2356076" y="3369452"/>
              <a:ext cx="23108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Changed View Model</a:t>
              </a:r>
              <a:endParaRPr lang="en-US" dirty="0"/>
            </a:p>
          </p:txBody>
        </p:sp>
      </p:grpSp>
      <p:grpSp>
        <p:nvGrpSpPr>
          <p:cNvPr id="42" name="Group 41"/>
          <p:cNvGrpSpPr/>
          <p:nvPr/>
        </p:nvGrpSpPr>
        <p:grpSpPr>
          <a:xfrm rot="6656008">
            <a:off x="7716005" y="2221722"/>
            <a:ext cx="1810604" cy="2310889"/>
            <a:chOff x="2469545" y="2167821"/>
            <a:chExt cx="1810604" cy="2310889"/>
          </a:xfrm>
        </p:grpSpPr>
        <p:cxnSp>
          <p:nvCxnSpPr>
            <p:cNvPr id="43" name="Straight Arrow Connector 42"/>
            <p:cNvCxnSpPr/>
            <p:nvPr/>
          </p:nvCxnSpPr>
          <p:spPr>
            <a:xfrm rot="14943992" flipH="1" flipV="1">
              <a:off x="2580884" y="2516653"/>
              <a:ext cx="1587925" cy="1810604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sp>
          <p:nvSpPr>
            <p:cNvPr id="44" name="TextBox 43"/>
            <p:cNvSpPr txBox="1"/>
            <p:nvPr/>
          </p:nvSpPr>
          <p:spPr>
            <a:xfrm rot="17951983">
              <a:off x="2093911" y="3138600"/>
              <a:ext cx="23108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Changed View Model</a:t>
              </a:r>
              <a:endParaRPr lang="en-US" dirty="0"/>
            </a:p>
          </p:txBody>
        </p:sp>
      </p:grpSp>
      <p:cxnSp>
        <p:nvCxnSpPr>
          <p:cNvPr id="46" name="Straight Arrow Connector 45"/>
          <p:cNvCxnSpPr/>
          <p:nvPr/>
        </p:nvCxnSpPr>
        <p:spPr>
          <a:xfrm flipV="1">
            <a:off x="5316586" y="6336267"/>
            <a:ext cx="614322" cy="434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3575667" y="3751362"/>
            <a:ext cx="2891112" cy="1410374"/>
          </a:xfrm>
          <a:prstGeom prst="straightConnector1">
            <a:avLst/>
          </a:prstGeom>
          <a:ln w="17780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 rot="1595713">
            <a:off x="3565192" y="3790077"/>
            <a:ext cx="3374642" cy="369332"/>
          </a:xfrm>
          <a:prstGeom prst="rect">
            <a:avLst/>
          </a:prstGeom>
          <a:pattFill prst="wdDnDiag">
            <a:fgClr>
              <a:schemeClr val="accent5">
                <a:lumMod val="20000"/>
                <a:lumOff val="80000"/>
              </a:schemeClr>
            </a:fgClr>
            <a:bgClr>
              <a:schemeClr val="bg1"/>
            </a:bgClr>
          </a:pattFill>
        </p:spPr>
        <p:txBody>
          <a:bodyPr wrap="none" rtlCol="0">
            <a:spAutoFit/>
          </a:bodyPr>
          <a:lstStyle/>
          <a:p>
            <a:r>
              <a:rPr lang="en-US" dirty="0" smtClean="0"/>
              <a:t>This view model could be huge</a:t>
            </a:r>
          </a:p>
        </p:txBody>
      </p:sp>
    </p:spTree>
    <p:extLst>
      <p:ext uri="{BB962C8B-B14F-4D97-AF65-F5344CB8AC3E}">
        <p14:creationId xmlns:p14="http://schemas.microsoft.com/office/powerpoint/2010/main" val="11475692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Frameworks / Projects / Examples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github.com/haf/Documently</a:t>
            </a:r>
            <a:endParaRPr lang="en-US" dirty="0" smtClean="0"/>
          </a:p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github.com/gregoryyoung/m-r</a:t>
            </a:r>
            <a:endParaRPr lang="en-US" dirty="0" smtClean="0"/>
          </a:p>
          <a:p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github.com/NEventStore</a:t>
            </a:r>
            <a:endParaRPr lang="en-US" dirty="0" smtClean="0"/>
          </a:p>
          <a:p>
            <a:r>
              <a:rPr lang="en-US" dirty="0">
                <a:hlinkClick r:id="rId5"/>
              </a:rPr>
              <a:t>https://</a:t>
            </a:r>
            <a:r>
              <a:rPr lang="en-US" dirty="0" smtClean="0">
                <a:hlinkClick r:id="rId5"/>
              </a:rPr>
              <a:t>github.com/d60/Cirqus</a:t>
            </a:r>
            <a:r>
              <a:rPr lang="en-US" dirty="0" smtClean="0"/>
              <a:t> - if you use a framework look here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5908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Related Topics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488141"/>
            <a:ext cx="8596668" cy="4553221"/>
          </a:xfrm>
        </p:spPr>
        <p:txBody>
          <a:bodyPr/>
          <a:lstStyle/>
          <a:p>
            <a:r>
              <a:rPr lang="en-US" dirty="0" smtClean="0"/>
              <a:t>Micro services</a:t>
            </a:r>
          </a:p>
          <a:p>
            <a:pPr lvl="1"/>
            <a:r>
              <a:rPr lang="en-US" dirty="0" smtClean="0"/>
              <a:t>Scaling across smaller domains</a:t>
            </a:r>
          </a:p>
          <a:p>
            <a:r>
              <a:rPr lang="en-US" dirty="0" smtClean="0"/>
              <a:t>Functional Programming</a:t>
            </a:r>
          </a:p>
          <a:p>
            <a:pPr lvl="1"/>
            <a:r>
              <a:rPr lang="en-US" dirty="0" smtClean="0"/>
              <a:t>Left Fold Over Previous History</a:t>
            </a:r>
          </a:p>
          <a:p>
            <a:r>
              <a:rPr lang="en-US" dirty="0" smtClean="0"/>
              <a:t>Flux / React</a:t>
            </a:r>
          </a:p>
          <a:p>
            <a:pPr lvl="1"/>
            <a:r>
              <a:rPr lang="en-US" dirty="0" smtClean="0"/>
              <a:t>Event driven / event sourced system</a:t>
            </a:r>
          </a:p>
          <a:p>
            <a:r>
              <a:rPr lang="en-US" dirty="0" smtClean="0"/>
              <a:t>Actor / Model - </a:t>
            </a:r>
            <a:r>
              <a:rPr lang="en-US" dirty="0" err="1" smtClean="0"/>
              <a:t>Akka.NET</a:t>
            </a:r>
            <a:endParaRPr lang="en-US" dirty="0" smtClean="0"/>
          </a:p>
          <a:p>
            <a:pPr lvl="1"/>
            <a:r>
              <a:rPr lang="en-US" dirty="0" smtClean="0"/>
              <a:t>Event driven processing / event sourcing</a:t>
            </a:r>
          </a:p>
          <a:p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0411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326777"/>
            <a:ext cx="8596668" cy="4714586"/>
          </a:xfrm>
        </p:spPr>
        <p:txBody>
          <a:bodyPr/>
          <a:lstStyle/>
          <a:p>
            <a:r>
              <a:rPr lang="en-US" dirty="0" smtClean="0"/>
              <a:t>Making Sense of Stream Processing</a:t>
            </a:r>
            <a:br>
              <a:rPr lang="en-US" dirty="0" smtClean="0"/>
            </a:br>
            <a:r>
              <a:rPr lang="en-US" dirty="0" smtClean="0">
                <a:hlinkClick r:id="rId2"/>
              </a:rPr>
              <a:t>http</a:t>
            </a:r>
            <a:r>
              <a:rPr lang="en-US" dirty="0">
                <a:hlinkClick r:id="rId2"/>
              </a:rPr>
              <a:t>://www.confluent.io/blog/making-sense-of-stream-processing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 smtClean="0"/>
              <a:t>Event Sourcing / DDD – Greg Young (one of the founders of CQRS)</a:t>
            </a:r>
            <a:br>
              <a:rPr lang="en-US" dirty="0" smtClean="0"/>
            </a:b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www.youtube.com/watch?v=LDW0QWie21s</a:t>
            </a:r>
            <a:endParaRPr lang="en-US" dirty="0" smtClean="0"/>
          </a:p>
          <a:p>
            <a:r>
              <a:rPr lang="en-US" dirty="0" smtClean="0"/>
              <a:t>Architectural Simplicity Through Events – </a:t>
            </a:r>
            <a:r>
              <a:rPr lang="en-US" dirty="0"/>
              <a:t>Russ Miles</a:t>
            </a:r>
            <a:br>
              <a:rPr lang="en-US" dirty="0"/>
            </a:br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www.youtube.com/watch?v=YWHaEJjL8qA</a:t>
            </a:r>
            <a:endParaRPr lang="en-US" dirty="0" smtClean="0"/>
          </a:p>
          <a:p>
            <a:r>
              <a:rPr lang="en-US" dirty="0" smtClean="0"/>
              <a:t>Eventually Consistent Distributed Systems Stephan </a:t>
            </a:r>
            <a:r>
              <a:rPr lang="en-US" dirty="0" err="1" smtClean="0"/>
              <a:t>Kutko</a:t>
            </a:r>
            <a:r>
              <a:rPr lang="en-US" dirty="0"/>
              <a:t/>
            </a:r>
            <a:br>
              <a:rPr lang="en-US" dirty="0"/>
            </a:br>
            <a:r>
              <a:rPr lang="en-US" dirty="0">
                <a:hlinkClick r:id="rId5"/>
              </a:rPr>
              <a:t>https://</a:t>
            </a:r>
            <a:r>
              <a:rPr lang="en-US" dirty="0" smtClean="0">
                <a:hlinkClick r:id="rId5"/>
              </a:rPr>
              <a:t>www.youtube.com/watch?v=X_VHWQa1k0k</a:t>
            </a:r>
            <a:endParaRPr lang="en-US" dirty="0" smtClean="0"/>
          </a:p>
          <a:p>
            <a:r>
              <a:rPr lang="en-US" dirty="0" smtClean="0"/>
              <a:t>The future of </a:t>
            </a:r>
            <a:r>
              <a:rPr lang="en-US" dirty="0" err="1" smtClean="0"/>
              <a:t>.Net</a:t>
            </a:r>
            <a:r>
              <a:rPr lang="en-US" dirty="0" smtClean="0"/>
              <a:t> – Actor Model systems</a:t>
            </a:r>
            <a:br>
              <a:rPr lang="en-US" dirty="0" smtClean="0"/>
            </a:br>
            <a:r>
              <a:rPr lang="en-US" dirty="0" smtClean="0">
                <a:hlinkClick r:id="rId6"/>
              </a:rPr>
              <a:t>https</a:t>
            </a:r>
            <a:r>
              <a:rPr lang="en-US" dirty="0">
                <a:hlinkClick r:id="rId6"/>
              </a:rPr>
              <a:t>://petabridge.com/blog/the-new-dot-net-stack/#</a:t>
            </a:r>
            <a:r>
              <a:rPr lang="en-US" dirty="0" smtClean="0">
                <a:hlinkClick r:id="rId6"/>
              </a:rPr>
              <a:t>morelink</a:t>
            </a:r>
            <a:r>
              <a:rPr lang="en-US" dirty="0"/>
              <a:t/>
            </a:r>
            <a:br>
              <a:rPr lang="en-US" dirty="0"/>
            </a:br>
            <a:r>
              <a:rPr lang="en-US" dirty="0">
                <a:hlinkClick r:id="rId7"/>
              </a:rPr>
              <a:t>https://azure.microsoft.com/en-us/services/service-fabric</a:t>
            </a:r>
            <a:r>
              <a:rPr lang="en-US" dirty="0" smtClean="0">
                <a:hlinkClick r:id="rId7"/>
              </a:rPr>
              <a:t>/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619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Talk about 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Monolithic applications</a:t>
            </a:r>
          </a:p>
          <a:p>
            <a:r>
              <a:rPr lang="en-US" dirty="0" smtClean="0"/>
              <a:t>Scaling</a:t>
            </a:r>
          </a:p>
          <a:p>
            <a:r>
              <a:rPr lang="en-US" dirty="0" smtClean="0"/>
              <a:t>Events made simple</a:t>
            </a:r>
          </a:p>
          <a:p>
            <a:r>
              <a:rPr lang="en-US" dirty="0" smtClean="0"/>
              <a:t>Events in the cloud</a:t>
            </a:r>
            <a:endParaRPr lang="en-US" dirty="0"/>
          </a:p>
          <a:p>
            <a:r>
              <a:rPr lang="en-US" dirty="0" smtClean="0"/>
              <a:t>Demo Event-Driven </a:t>
            </a:r>
            <a:r>
              <a:rPr lang="en-US" dirty="0" err="1" smtClean="0"/>
              <a:t>Todo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1334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Enter the Big </a:t>
            </a:r>
            <a:r>
              <a:rPr lang="en-US" dirty="0"/>
              <a:t>B</a:t>
            </a:r>
            <a:r>
              <a:rPr lang="en-US" dirty="0" smtClean="0"/>
              <a:t>all of Mud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28675" y="1178068"/>
            <a:ext cx="7329488" cy="5166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471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Traditional N-Tier Architecture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0512" y="1649412"/>
            <a:ext cx="7213600" cy="467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134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580" y="0"/>
            <a:ext cx="4715413" cy="6858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4535" y="0"/>
            <a:ext cx="46118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509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Cloud: Vertical Scaling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805796"/>
            <a:ext cx="6928811" cy="4945150"/>
          </a:xfrm>
        </p:spPr>
        <p:txBody>
          <a:bodyPr/>
          <a:lstStyle/>
          <a:p>
            <a:pPr marL="0" indent="-400050"/>
            <a:r>
              <a:rPr lang="en-US" dirty="0" smtClean="0"/>
              <a:t>Adding </a:t>
            </a:r>
            <a:r>
              <a:rPr lang="en-US" dirty="0"/>
              <a:t>resources to a single </a:t>
            </a:r>
            <a:r>
              <a:rPr lang="en-US" dirty="0" smtClean="0"/>
              <a:t>node</a:t>
            </a:r>
          </a:p>
          <a:p>
            <a:pPr lvl="1"/>
            <a:r>
              <a:rPr lang="en-US" dirty="0" smtClean="0"/>
              <a:t>More processors (quantity of processes) or faster processors (reduce latency)</a:t>
            </a:r>
          </a:p>
          <a:p>
            <a:pPr lvl="1"/>
            <a:r>
              <a:rPr lang="en-US" dirty="0" smtClean="0"/>
              <a:t>More hard drives (more storage and I/O), faster drives (reduce latency)</a:t>
            </a:r>
          </a:p>
          <a:p>
            <a:pPr lvl="1"/>
            <a:r>
              <a:rPr lang="en-US" dirty="0" smtClean="0"/>
              <a:t>More memory (more storage) or faster memory (reduce latency)</a:t>
            </a:r>
          </a:p>
          <a:p>
            <a:pPr lvl="1"/>
            <a:r>
              <a:rPr lang="en-US" dirty="0" smtClean="0"/>
              <a:t>Faster/More Network Cards (more network capacity and/or reduce latency)</a:t>
            </a:r>
          </a:p>
          <a:p>
            <a:pPr lvl="1"/>
            <a:r>
              <a:rPr lang="en-US" dirty="0" smtClean="0"/>
              <a:t>Database Software Versions (SQL Web, Standard, Enterprise)</a:t>
            </a:r>
          </a:p>
          <a:p>
            <a:r>
              <a:rPr lang="en-US" dirty="0" smtClean="0"/>
              <a:t>Side effects</a:t>
            </a:r>
          </a:p>
          <a:p>
            <a:pPr lvl="1"/>
            <a:r>
              <a:rPr lang="en-US" dirty="0" smtClean="0"/>
              <a:t>Costs go up exponentially towards upper limits of scale</a:t>
            </a:r>
          </a:p>
          <a:p>
            <a:pPr lvl="1"/>
            <a:r>
              <a:rPr lang="en-US" dirty="0" smtClean="0"/>
              <a:t>Complexity remains relatively constant</a:t>
            </a:r>
          </a:p>
          <a:p>
            <a:pPr lvl="1"/>
            <a:r>
              <a:rPr lang="en-US" dirty="0" smtClean="0"/>
              <a:t>Once limits are hit no further growth can be attained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2"/>
            <a:endParaRPr lang="en-US" dirty="0" smtClean="0"/>
          </a:p>
          <a:p>
            <a:pPr lvl="2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1451004"/>
            <a:ext cx="3704814" cy="5299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80568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Cloud: Horizontal Scaling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4489593"/>
          </a:xfrm>
        </p:spPr>
        <p:txBody>
          <a:bodyPr>
            <a:normAutofit/>
          </a:bodyPr>
          <a:lstStyle/>
          <a:p>
            <a:pPr marL="0" indent="-400050"/>
            <a:r>
              <a:rPr lang="en-US" dirty="0" smtClean="0"/>
              <a:t>Horizontal Scaling</a:t>
            </a:r>
            <a:endParaRPr lang="en-US" dirty="0"/>
          </a:p>
          <a:p>
            <a:pPr lvl="1"/>
            <a:r>
              <a:rPr lang="en-US" dirty="0" smtClean="0"/>
              <a:t>Distribute the load using load balancers</a:t>
            </a:r>
          </a:p>
          <a:p>
            <a:pPr lvl="1"/>
            <a:r>
              <a:rPr lang="en-US" dirty="0"/>
              <a:t>Adding more nodes to the </a:t>
            </a:r>
            <a:r>
              <a:rPr lang="en-US" dirty="0" smtClean="0"/>
              <a:t>system</a:t>
            </a:r>
          </a:p>
          <a:p>
            <a:pPr lvl="1"/>
            <a:r>
              <a:rPr lang="en-US" dirty="0" smtClean="0"/>
              <a:t>Shard – break the load into pieces</a:t>
            </a:r>
          </a:p>
          <a:p>
            <a:r>
              <a:rPr lang="en-US" dirty="0" smtClean="0"/>
              <a:t>Side effects</a:t>
            </a:r>
          </a:p>
          <a:p>
            <a:pPr lvl="1"/>
            <a:r>
              <a:rPr lang="en-US" dirty="0" smtClean="0"/>
              <a:t>Cost of many pieces of commodity hardware can actually cost less and allow more scale over faster, more expensive hardware</a:t>
            </a:r>
          </a:p>
          <a:p>
            <a:pPr lvl="1"/>
            <a:r>
              <a:rPr lang="en-US" dirty="0" smtClean="0"/>
              <a:t>Costs can be maintained based on load – scaling in and out</a:t>
            </a:r>
          </a:p>
          <a:p>
            <a:pPr lvl="1"/>
            <a:r>
              <a:rPr lang="en-US" dirty="0" smtClean="0"/>
              <a:t>Overall costs will be rather constant as scale increases</a:t>
            </a:r>
          </a:p>
          <a:p>
            <a:pPr lvl="1"/>
            <a:r>
              <a:rPr lang="en-US" dirty="0" smtClean="0"/>
              <a:t>Complexity goes up with each section of system that is scaled</a:t>
            </a:r>
          </a:p>
          <a:p>
            <a:pPr lvl="1"/>
            <a:r>
              <a:rPr lang="en-US" dirty="0" smtClean="0"/>
              <a:t>Development time tends to go up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2"/>
            <a:endParaRPr lang="en-US" dirty="0" smtClean="0"/>
          </a:p>
          <a:p>
            <a:pPr lvl="2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26290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Event Driven 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Event-driven architecture</a:t>
            </a:r>
            <a:r>
              <a:rPr lang="en-US" dirty="0"/>
              <a:t> (</a:t>
            </a:r>
            <a:r>
              <a:rPr lang="en-US" b="1" dirty="0"/>
              <a:t>EDA</a:t>
            </a:r>
            <a:r>
              <a:rPr lang="en-US" dirty="0"/>
              <a:t>), also known as </a:t>
            </a:r>
            <a:r>
              <a:rPr lang="en-US" b="1" dirty="0"/>
              <a:t>Message-driven architecture</a:t>
            </a:r>
            <a:r>
              <a:rPr lang="en-US" dirty="0"/>
              <a:t>, is a </a:t>
            </a:r>
            <a:r>
              <a:rPr lang="en-US" dirty="0">
                <a:hlinkClick r:id="rId2" tooltip="Software architecture"/>
              </a:rPr>
              <a:t>software architecture</a:t>
            </a:r>
            <a:r>
              <a:rPr lang="en-US" dirty="0"/>
              <a:t> pattern promoting the production, detection, consumption of, and reaction to </a:t>
            </a:r>
            <a:r>
              <a:rPr lang="en-US" dirty="0">
                <a:hlinkClick r:id="rId3" tooltip="Event (computing)"/>
              </a:rPr>
              <a:t>events</a:t>
            </a:r>
            <a:r>
              <a:rPr lang="en-US" dirty="0"/>
              <a:t>.</a:t>
            </a:r>
            <a:endParaRPr lang="en-US" dirty="0" smtClean="0"/>
          </a:p>
          <a:p>
            <a:r>
              <a:rPr lang="en-US" dirty="0" smtClean="0">
                <a:hlinkClick r:id="rId4"/>
              </a:rPr>
              <a:t>https</a:t>
            </a:r>
            <a:r>
              <a:rPr lang="en-US" dirty="0">
                <a:hlinkClick r:id="rId4"/>
              </a:rPr>
              <a:t>://</a:t>
            </a:r>
            <a:r>
              <a:rPr lang="en-US" dirty="0" smtClean="0">
                <a:hlinkClick r:id="rId4"/>
              </a:rPr>
              <a:t>en.wikipedia.org/wiki/Event-driven_architecture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How do we build a </a:t>
            </a:r>
            <a:r>
              <a:rPr lang="en-US" b="1" i="1" dirty="0" smtClean="0"/>
              <a:t>pattern</a:t>
            </a:r>
            <a:r>
              <a:rPr lang="en-US" dirty="0" smtClean="0"/>
              <a:t> out of an architecture?</a:t>
            </a:r>
          </a:p>
          <a:p>
            <a:r>
              <a:rPr lang="en-US" dirty="0" smtClean="0"/>
              <a:t>Patterns suggest repeatable process and no two event driven architectures are created equal</a:t>
            </a:r>
          </a:p>
          <a:p>
            <a:r>
              <a:rPr lang="en-US" dirty="0" smtClean="0"/>
              <a:t>Some systems ingest invents at a high rate and some expel events at a high rate.  Some generate very few events and are mostly read.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10554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33033</TotalTime>
  <Words>1131</Words>
  <Application>Microsoft Macintosh PowerPoint</Application>
  <PresentationFormat>Widescreen</PresentationFormat>
  <Paragraphs>300</Paragraphs>
  <Slides>27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Calibri</vt:lpstr>
      <vt:lpstr>Trebuchet MS</vt:lpstr>
      <vt:lpstr>Wingdings 3</vt:lpstr>
      <vt:lpstr>Arial</vt:lpstr>
      <vt:lpstr>Facet</vt:lpstr>
      <vt:lpstr>Building Event Driven Cloud Architecutres</vt:lpstr>
      <vt:lpstr>Chris Berthold : That guy that talks too much</vt:lpstr>
      <vt:lpstr>Talk about it</vt:lpstr>
      <vt:lpstr>Enter the Big Ball of Mud</vt:lpstr>
      <vt:lpstr>Traditional N-Tier Architecture</vt:lpstr>
      <vt:lpstr>PowerPoint Presentation</vt:lpstr>
      <vt:lpstr>Cloud: Vertical Scaling</vt:lpstr>
      <vt:lpstr>Cloud: Horizontal Scaling</vt:lpstr>
      <vt:lpstr>Event Driven Architecture</vt:lpstr>
      <vt:lpstr>What is an Event?</vt:lpstr>
      <vt:lpstr>Event Stream</vt:lpstr>
      <vt:lpstr>Event Stream</vt:lpstr>
      <vt:lpstr>Event Stream</vt:lpstr>
      <vt:lpstr>Event Stream</vt:lpstr>
      <vt:lpstr>Event Stream</vt:lpstr>
      <vt:lpstr>Event Stream</vt:lpstr>
      <vt:lpstr>Typical Todo List Application</vt:lpstr>
      <vt:lpstr>Todo List Application</vt:lpstr>
      <vt:lpstr>Todo List Application</vt:lpstr>
      <vt:lpstr>Command Dispatcher / Command Processor</vt:lpstr>
      <vt:lpstr>Domain Driven Design (DDD)</vt:lpstr>
      <vt:lpstr>Event Sourcing</vt:lpstr>
      <vt:lpstr>Projections / Denormalizer / Materialized View</vt:lpstr>
      <vt:lpstr>Todo List Application – Big bad message Anti-Pattern</vt:lpstr>
      <vt:lpstr>Frameworks / Projects / Examples</vt:lpstr>
      <vt:lpstr>Related Topics</vt:lpstr>
      <vt:lpstr>Resources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Scalability: Building Cloud Software</dc:title>
  <dc:creator>Chris Berthold</dc:creator>
  <cp:lastModifiedBy>Chris Berthold</cp:lastModifiedBy>
  <cp:revision>53</cp:revision>
  <dcterms:created xsi:type="dcterms:W3CDTF">2016-02-04T01:33:29Z</dcterms:created>
  <dcterms:modified xsi:type="dcterms:W3CDTF">2016-04-28T18:16:31Z</dcterms:modified>
</cp:coreProperties>
</file>

<file path=docProps/thumbnail.jpeg>
</file>